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9" r:id="rId4"/>
  </p:sldMasterIdLst>
  <p:notesMasterIdLst>
    <p:notesMasterId r:id="rId17"/>
  </p:notesMasterIdLst>
  <p:sldIdLst>
    <p:sldId id="256" r:id="rId5"/>
    <p:sldId id="267" r:id="rId6"/>
    <p:sldId id="260" r:id="rId7"/>
    <p:sldId id="261" r:id="rId8"/>
    <p:sldId id="266" r:id="rId9"/>
    <p:sldId id="268" r:id="rId10"/>
    <p:sldId id="269" r:id="rId11"/>
    <p:sldId id="270" r:id="rId12"/>
    <p:sldId id="271" r:id="rId13"/>
    <p:sldId id="272" r:id="rId14"/>
    <p:sldId id="273" r:id="rId15"/>
    <p:sldId id="264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4F2B"/>
    <a:srgbClr val="9C8D4E"/>
    <a:srgbClr val="09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CBB2C5-15CC-2BC8-F17E-DF63257C1068}" v="4" dt="2024-05-23T09:58:08.213"/>
    <p1510:client id="{B5DA0260-8F67-42C7-88DB-700A9F6EA233}" v="52" dt="2024-05-23T10:01:36.4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hdphoto1.wdp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png>
</file>

<file path=ppt/media/image4.jpg>
</file>

<file path=ppt/media/image5.pn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BF9735-A8D8-461D-99FD-48EC3E194EA0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DC2BA-E433-4D07-956E-61E39032030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6728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DC2BA-E433-4D07-956E-61E390320305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871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DC2BA-E433-4D07-956E-61E39032030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4777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Monday, May 27,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8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Monday, May 27,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84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Monday, May 27,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43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Monday, May 27,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537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Monday, May 27,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000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Monday, May 27,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7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Monday, May 27,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12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Monday, May 27,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05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Monday, May 27,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686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Monday, May 27,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261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Monday, May 27,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580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Monday, May 27,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7582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78" r:id="rId5"/>
    <p:sldLayoutId id="2147483783" r:id="rId6"/>
    <p:sldLayoutId id="2147483779" r:id="rId7"/>
    <p:sldLayoutId id="2147483780" r:id="rId8"/>
    <p:sldLayoutId id="2147483781" r:id="rId9"/>
    <p:sldLayoutId id="2147483782" r:id="rId10"/>
    <p:sldLayoutId id="2147483784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FDA6C91-1D4D-AC62-ED16-1FFD6E17E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676007"/>
            <a:ext cx="6979933" cy="4468831"/>
          </a:xfrm>
        </p:spPr>
        <p:txBody>
          <a:bodyPr>
            <a:noAutofit/>
          </a:bodyPr>
          <a:lstStyle/>
          <a:p>
            <a:r>
              <a:rPr lang="it-IT" sz="3900" b="1" spc="20" dirty="0">
                <a:latin typeface="+mn-lt"/>
                <a:ea typeface="+mn-ea"/>
                <a:cs typeface="+mn-cs"/>
              </a:rPr>
              <a:t>ANALISI SPETTRALE E CLASSIFICAZIONE DELLE SPECIE ARBOREE CON TECNICHE DI IMAGE PROCESSING E MACHINE LEARNING SU IMMAGINI SATELLITARI</a:t>
            </a:r>
            <a:endParaRPr lang="it-IT" sz="3900" b="1" dirty="0">
              <a:latin typeface="+mn-lt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F4F0CF4-0BFB-2726-ACB8-976EC71A24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275" y="6181993"/>
            <a:ext cx="5819725" cy="383313"/>
          </a:xfrm>
        </p:spPr>
        <p:txBody>
          <a:bodyPr>
            <a:normAutofit/>
          </a:bodyPr>
          <a:lstStyle/>
          <a:p>
            <a:r>
              <a:rPr lang="it-IT" sz="2000" b="1" dirty="0"/>
              <a:t>Studenti: </a:t>
            </a:r>
            <a:r>
              <a:rPr lang="it-IT" sz="2000" dirty="0"/>
              <a:t>Saponaro Claudio, Mattiace Alessio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437D7-AAB6-B804-A19A-C9710943F1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48"/>
          <a:stretch/>
        </p:blipFill>
        <p:spPr>
          <a:xfrm>
            <a:off x="5820697" y="10"/>
            <a:ext cx="6371305" cy="6857990"/>
          </a:xfrm>
          <a:custGeom>
            <a:avLst/>
            <a:gdLst/>
            <a:ahLst/>
            <a:cxnLst/>
            <a:rect l="l" t="t" r="r" b="b"/>
            <a:pathLst>
              <a:path w="5662935" h="6858000">
                <a:moveTo>
                  <a:pt x="598332" y="0"/>
                </a:moveTo>
                <a:lnTo>
                  <a:pt x="5662935" y="0"/>
                </a:lnTo>
                <a:lnTo>
                  <a:pt x="5662935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7" y="5515036"/>
                  <a:pt x="1066080" y="5030470"/>
                  <a:pt x="1217563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80" y="1021447"/>
                  <a:pt x="773055" y="27945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70115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242027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RISULTATI</a:t>
            </a:r>
            <a:endParaRPr lang="it-IT" sz="3200" b="1" dirty="0"/>
          </a:p>
          <a:p>
            <a:endParaRPr lang="it-IT" sz="3200" b="1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727EEBB-9E28-F0E3-09B9-F864325AA456}"/>
              </a:ext>
            </a:extLst>
          </p:cNvPr>
          <p:cNvSpPr txBox="1"/>
          <p:nvPr/>
        </p:nvSpPr>
        <p:spPr>
          <a:xfrm>
            <a:off x="418455" y="1289320"/>
            <a:ext cx="4987106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b="1" dirty="0"/>
              <a:t>RANDOM FOREST</a:t>
            </a:r>
          </a:p>
          <a:p>
            <a:endParaRPr lang="it-IT" sz="1900" b="1" dirty="0"/>
          </a:p>
          <a:p>
            <a:r>
              <a:rPr lang="it-IT" sz="1900" dirty="0"/>
              <a:t>Tra quelli testati, è uno dei modelli peggiori poiché tende ad avere molta difficoltà con quasi tutte le classi; in alcuni casi è leggermente migliore rispetto all’SVM con kernel gaussiano.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D3774C-C1C9-3FF4-2365-8DFC003B3335}"/>
              </a:ext>
            </a:extLst>
          </p:cNvPr>
          <p:cNvSpPr txBox="1"/>
          <p:nvPr/>
        </p:nvSpPr>
        <p:spPr>
          <a:xfrm>
            <a:off x="5067610" y="5103363"/>
            <a:ext cx="17701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Discriminant type linear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C7C3286-9539-9AD5-BC95-10AA222D9B32}"/>
              </a:ext>
            </a:extLst>
          </p:cNvPr>
          <p:cNvSpPr txBox="1"/>
          <p:nvPr/>
        </p:nvSpPr>
        <p:spPr>
          <a:xfrm>
            <a:off x="10060997" y="2289117"/>
            <a:ext cx="2060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Accuracy: 61.36%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3942529-541E-8CE1-214D-3BE4C765AED0}"/>
              </a:ext>
            </a:extLst>
          </p:cNvPr>
          <p:cNvSpPr txBox="1"/>
          <p:nvPr/>
        </p:nvSpPr>
        <p:spPr>
          <a:xfrm>
            <a:off x="10015816" y="5073457"/>
            <a:ext cx="2060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Accuracy: 70.45%</a:t>
            </a:r>
          </a:p>
        </p:txBody>
      </p:sp>
      <p:pic>
        <p:nvPicPr>
          <p:cNvPr id="7" name="Immagine 6" descr="Immagine che contiene testo, schermata, diagramma, numero&#10;&#10;Descrizione generata automaticamente">
            <a:extLst>
              <a:ext uri="{FF2B5EF4-FFF2-40B4-BE49-F238E27FC236}">
                <a16:creationId xmlns:a16="http://schemas.microsoft.com/office/drawing/2014/main" id="{91A2FF7A-3241-F489-BBA3-4523F092F5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" t="5907" r="31242" b="1393"/>
          <a:stretch/>
        </p:blipFill>
        <p:spPr>
          <a:xfrm>
            <a:off x="6786440" y="1289320"/>
            <a:ext cx="3060220" cy="236892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19901C62-A87B-0418-72B4-B93419C5A4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620" r="29131"/>
          <a:stretch/>
        </p:blipFill>
        <p:spPr>
          <a:xfrm>
            <a:off x="6786440" y="4073660"/>
            <a:ext cx="3060220" cy="2368927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5FA04C1-6D0E-86CD-C728-2565A2DB8DDD}"/>
              </a:ext>
            </a:extLst>
          </p:cNvPr>
          <p:cNvSpPr txBox="1"/>
          <p:nvPr/>
        </p:nvSpPr>
        <p:spPr>
          <a:xfrm>
            <a:off x="445223" y="4073660"/>
            <a:ext cx="4318097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b="1" dirty="0"/>
              <a:t>LDA</a:t>
            </a:r>
          </a:p>
          <a:p>
            <a:endParaRPr lang="it-IT" sz="1900" b="1" dirty="0"/>
          </a:p>
          <a:p>
            <a:r>
              <a:rPr lang="it-IT" sz="1900" dirty="0"/>
              <a:t>A causa delle relazioni tra i dati, il modello con discriminante lineare è quello più performante tra le varianti di LDA, e tra tutti i modelli in generale.</a:t>
            </a:r>
          </a:p>
        </p:txBody>
      </p:sp>
    </p:spTree>
    <p:extLst>
      <p:ext uri="{BB962C8B-B14F-4D97-AF65-F5344CB8AC3E}">
        <p14:creationId xmlns:p14="http://schemas.microsoft.com/office/powerpoint/2010/main" val="1553814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242027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RISULTATI</a:t>
            </a:r>
            <a:endParaRPr lang="it-IT" sz="3200" b="1" dirty="0"/>
          </a:p>
          <a:p>
            <a:endParaRPr lang="it-IT" sz="3200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D3774C-C1C9-3FF4-2365-8DFC003B3335}"/>
              </a:ext>
            </a:extLst>
          </p:cNvPr>
          <p:cNvSpPr txBox="1"/>
          <p:nvPr/>
        </p:nvSpPr>
        <p:spPr>
          <a:xfrm>
            <a:off x="4677781" y="2207598"/>
            <a:ext cx="2108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Discriminant type diaglinear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5FA04C1-6D0E-86CD-C728-2565A2DB8DDD}"/>
              </a:ext>
            </a:extLst>
          </p:cNvPr>
          <p:cNvSpPr txBox="1"/>
          <p:nvPr/>
        </p:nvSpPr>
        <p:spPr>
          <a:xfrm>
            <a:off x="449651" y="1833694"/>
            <a:ext cx="4013792" cy="3893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dirty="0"/>
              <a:t>Questo vuol dire che l’assunzione di indipendenza tra le features (utilizzata dalla variante diaglinear) è imprecisa.</a:t>
            </a:r>
          </a:p>
          <a:p>
            <a:endParaRPr lang="it-IT" sz="1900" dirty="0"/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900" dirty="0"/>
              <a:t>La variante </a:t>
            </a:r>
            <a:r>
              <a:rPr lang="it-IT" sz="1900" dirty="0" err="1"/>
              <a:t>pseudolinear</a:t>
            </a:r>
            <a:r>
              <a:rPr lang="it-IT" sz="1900" dirty="0"/>
              <a:t> considera l’interdipendenza tra le features, ma utilizzando una matrice di covarianza meno complessa rispetto alla variante linear.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F3E8224-5DF2-6085-8F88-3C859265ED04}"/>
              </a:ext>
            </a:extLst>
          </p:cNvPr>
          <p:cNvSpPr txBox="1"/>
          <p:nvPr/>
        </p:nvSpPr>
        <p:spPr>
          <a:xfrm>
            <a:off x="4677780" y="4947567"/>
            <a:ext cx="2108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Discriminant type </a:t>
            </a:r>
            <a:r>
              <a:rPr lang="it-IT" sz="1600" dirty="0" err="1"/>
              <a:t>pseudolinear</a:t>
            </a:r>
            <a:endParaRPr lang="it-IT" sz="1600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537543AC-7837-D51D-8F12-F4AB9817E2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5" r="29865"/>
          <a:stretch/>
        </p:blipFill>
        <p:spPr>
          <a:xfrm>
            <a:off x="6786440" y="1289320"/>
            <a:ext cx="3060220" cy="2368927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CA221AB5-9A70-4EDB-B103-DF1A8F538C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5" r="26900"/>
          <a:stretch/>
        </p:blipFill>
        <p:spPr>
          <a:xfrm>
            <a:off x="6786440" y="4073660"/>
            <a:ext cx="3060220" cy="2368927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C8ED4AA-98F8-429A-86C3-FF9AC1D498FD}"/>
              </a:ext>
            </a:extLst>
          </p:cNvPr>
          <p:cNvSpPr txBox="1"/>
          <p:nvPr/>
        </p:nvSpPr>
        <p:spPr>
          <a:xfrm>
            <a:off x="10060997" y="2289117"/>
            <a:ext cx="2060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Accuracy: 59.09%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FCFE39EC-2B0B-A50C-7DA6-0FE859C9E1F8}"/>
              </a:ext>
            </a:extLst>
          </p:cNvPr>
          <p:cNvSpPr txBox="1"/>
          <p:nvPr/>
        </p:nvSpPr>
        <p:spPr>
          <a:xfrm>
            <a:off x="10015816" y="5073457"/>
            <a:ext cx="2060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Accuracy: 61.36%</a:t>
            </a:r>
          </a:p>
        </p:txBody>
      </p:sp>
    </p:spTree>
    <p:extLst>
      <p:ext uri="{BB962C8B-B14F-4D97-AF65-F5344CB8AC3E}">
        <p14:creationId xmlns:p14="http://schemas.microsoft.com/office/powerpoint/2010/main" val="3313291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EB08ACA-36AE-B429-FC7D-06FB2C64FEF1}"/>
              </a:ext>
            </a:extLst>
          </p:cNvPr>
          <p:cNvSpPr txBox="1"/>
          <p:nvPr/>
        </p:nvSpPr>
        <p:spPr>
          <a:xfrm>
            <a:off x="1455174" y="226141"/>
            <a:ext cx="3474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CONCLUSIONI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EC468B3F-8CCE-455B-7505-CED7A9249E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48"/>
          <a:stretch/>
        </p:blipFill>
        <p:spPr>
          <a:xfrm>
            <a:off x="5820697" y="10"/>
            <a:ext cx="6371305" cy="6857990"/>
          </a:xfrm>
          <a:custGeom>
            <a:avLst/>
            <a:gdLst/>
            <a:ahLst/>
            <a:cxnLst/>
            <a:rect l="l" t="t" r="r" b="b"/>
            <a:pathLst>
              <a:path w="5662935" h="6858000">
                <a:moveTo>
                  <a:pt x="598332" y="0"/>
                </a:moveTo>
                <a:lnTo>
                  <a:pt x="5662935" y="0"/>
                </a:lnTo>
                <a:lnTo>
                  <a:pt x="5662935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7" y="5515036"/>
                  <a:pt x="1066080" y="5030470"/>
                  <a:pt x="1217563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80" y="1021447"/>
                  <a:pt x="773055" y="279455"/>
                </a:cubicBezTo>
                <a:close/>
              </a:path>
            </a:pathLst>
          </a:custGeom>
        </p:spPr>
      </p:pic>
      <p:sp>
        <p:nvSpPr>
          <p:cNvPr id="6" name="Sottotitolo 2">
            <a:extLst>
              <a:ext uri="{FF2B5EF4-FFF2-40B4-BE49-F238E27FC236}">
                <a16:creationId xmlns:a16="http://schemas.microsoft.com/office/drawing/2014/main" id="{A7D45C23-1B88-19E0-EF8E-E53A57CBA0CD}"/>
              </a:ext>
            </a:extLst>
          </p:cNvPr>
          <p:cNvSpPr txBox="1">
            <a:spLocks/>
          </p:cNvSpPr>
          <p:nvPr/>
        </p:nvSpPr>
        <p:spPr>
          <a:xfrm>
            <a:off x="276275" y="6181993"/>
            <a:ext cx="5819725" cy="3833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8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8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b="1"/>
              <a:t>Studenti: </a:t>
            </a:r>
            <a:r>
              <a:rPr lang="it-IT" sz="2000"/>
              <a:t>Saponaro Claudio, Mattiace Alessio</a:t>
            </a:r>
            <a:endParaRPr lang="it-IT" sz="2000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D7D18EE-B077-B965-A1E6-F8CBEDA4CF63}"/>
              </a:ext>
            </a:extLst>
          </p:cNvPr>
          <p:cNvSpPr txBox="1"/>
          <p:nvPr/>
        </p:nvSpPr>
        <p:spPr>
          <a:xfrm>
            <a:off x="418455" y="1311241"/>
            <a:ext cx="5819724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dirty="0"/>
              <a:t>Tramite lo studio condotto, viene dimostrata l'efficacia dell'integrazione di diverse tecniche di imaging e algoritmi per la classificazione delle specie di ulivi.</a:t>
            </a:r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600" b="1" dirty="0"/>
              <a:t>SFIDE FUTURE:</a:t>
            </a:r>
            <a:endParaRPr lang="it-IT" sz="1900" b="1" dirty="0"/>
          </a:p>
          <a:p>
            <a:endParaRPr lang="it-IT" sz="1900" b="1" dirty="0"/>
          </a:p>
          <a:p>
            <a:endParaRPr lang="it-IT" sz="19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900" dirty="0"/>
              <a:t>Perfezionamento e ampliamento del </a:t>
            </a:r>
            <a:r>
              <a:rPr lang="it-IT" sz="1900" b="1" dirty="0"/>
              <a:t>Dataset</a:t>
            </a:r>
            <a:r>
              <a:rPr lang="it-IT" sz="19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900" dirty="0"/>
              <a:t>Sperimentazione di nuovi </a:t>
            </a:r>
            <a:r>
              <a:rPr lang="it-IT" sz="1900" b="1" dirty="0"/>
              <a:t>modelli di ML</a:t>
            </a:r>
            <a:r>
              <a:rPr lang="it-IT" sz="19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900" dirty="0"/>
              <a:t>Fine tuning degli </a:t>
            </a:r>
            <a:r>
              <a:rPr lang="it-IT" sz="1900" b="1" dirty="0"/>
              <a:t>iperparametri</a:t>
            </a:r>
            <a:r>
              <a:rPr lang="it-IT" sz="1900" dirty="0"/>
              <a:t>.</a:t>
            </a:r>
          </a:p>
          <a:p>
            <a:endParaRPr lang="it-IT" sz="1900" dirty="0"/>
          </a:p>
        </p:txBody>
      </p:sp>
    </p:spTree>
    <p:extLst>
      <p:ext uri="{BB962C8B-B14F-4D97-AF65-F5344CB8AC3E}">
        <p14:creationId xmlns:p14="http://schemas.microsoft.com/office/powerpoint/2010/main" val="2733323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437D7-AAB6-B804-A19A-C9710943F1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" contras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27" t="11650" b="17077"/>
          <a:stretch/>
        </p:blipFill>
        <p:spPr>
          <a:xfrm>
            <a:off x="6529067" y="10"/>
            <a:ext cx="5662935" cy="6857990"/>
          </a:xfrm>
          <a:custGeom>
            <a:avLst/>
            <a:gdLst/>
            <a:ahLst/>
            <a:cxnLst/>
            <a:rect l="l" t="t" r="r" b="b"/>
            <a:pathLst>
              <a:path w="5662935" h="6858000">
                <a:moveTo>
                  <a:pt x="598332" y="0"/>
                </a:moveTo>
                <a:lnTo>
                  <a:pt x="5662935" y="0"/>
                </a:lnTo>
                <a:lnTo>
                  <a:pt x="5662935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7" y="5515036"/>
                  <a:pt x="1066080" y="5030470"/>
                  <a:pt x="1217563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80" y="1021447"/>
                  <a:pt x="773055" y="279455"/>
                </a:cubicBezTo>
                <a:close/>
              </a:path>
            </a:pathLst>
          </a:cu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483F159-704B-DC2D-958D-E01B586F76AF}"/>
              </a:ext>
            </a:extLst>
          </p:cNvPr>
          <p:cNvSpPr txBox="1"/>
          <p:nvPr/>
        </p:nvSpPr>
        <p:spPr>
          <a:xfrm>
            <a:off x="1455174" y="226141"/>
            <a:ext cx="3841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INTRODUZIONE</a:t>
            </a:r>
            <a:endParaRPr lang="it-IT" sz="3200" b="1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90064C6-EB28-6B60-AD58-877348A061E5}"/>
              </a:ext>
            </a:extLst>
          </p:cNvPr>
          <p:cNvSpPr txBox="1"/>
          <p:nvPr/>
        </p:nvSpPr>
        <p:spPr>
          <a:xfrm>
            <a:off x="422787" y="1448347"/>
            <a:ext cx="6243932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900" b="1" dirty="0"/>
              <a:t>SCOPO:</a:t>
            </a:r>
          </a:p>
          <a:p>
            <a:endParaRPr lang="it-IT" sz="1900" dirty="0"/>
          </a:p>
          <a:p>
            <a:r>
              <a:rPr lang="it-IT" sz="1900" dirty="0"/>
              <a:t>Il nostro progetto si propone di automatizzare il processo di classificazione delle specie d’ulivo in territorio Pugliese.</a:t>
            </a:r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900" b="1" dirty="0"/>
              <a:t>PRINCIPALI FASI:</a:t>
            </a:r>
          </a:p>
          <a:p>
            <a:endParaRPr lang="it-IT" sz="19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900" dirty="0"/>
              <a:t>Creazione di un </a:t>
            </a:r>
            <a:r>
              <a:rPr lang="it-IT" sz="1900" b="1" dirty="0"/>
              <a:t>Dataset </a:t>
            </a:r>
            <a:r>
              <a:rPr lang="it-IT" sz="1900" dirty="0"/>
              <a:t>tramite estrazione delle features dalle immagini satellitari multispettrali.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900" dirty="0"/>
              <a:t>Applicazione di modelli di </a:t>
            </a:r>
            <a:r>
              <a:rPr lang="it-IT" sz="1900" b="1" dirty="0"/>
              <a:t>Machine Learning </a:t>
            </a:r>
            <a:r>
              <a:rPr lang="it-IT" sz="1900" dirty="0"/>
              <a:t>che utilizzino questi dati</a:t>
            </a:r>
            <a:r>
              <a:rPr lang="it-IT" sz="1900" b="1" dirty="0"/>
              <a:t> </a:t>
            </a:r>
            <a:r>
              <a:rPr lang="it-IT" sz="1900" dirty="0"/>
              <a:t>per effettuare la classificazione.</a:t>
            </a:r>
          </a:p>
        </p:txBody>
      </p:sp>
    </p:spTree>
    <p:extLst>
      <p:ext uri="{BB962C8B-B14F-4D97-AF65-F5344CB8AC3E}">
        <p14:creationId xmlns:p14="http://schemas.microsoft.com/office/powerpoint/2010/main" val="20076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5597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/>
              <a:t>MATERIALE UTILIZZATO</a:t>
            </a:r>
          </a:p>
        </p:txBody>
      </p:sp>
      <p:pic>
        <p:nvPicPr>
          <p:cNvPr id="8" name="Immagine 7" descr="Immagine che contiene schermata, nero, mappa, bianco e nero&#10;&#10;Descrizione generata automaticamente">
            <a:extLst>
              <a:ext uri="{FF2B5EF4-FFF2-40B4-BE49-F238E27FC236}">
                <a16:creationId xmlns:a16="http://schemas.microsoft.com/office/drawing/2014/main" id="{B7CE9A11-501A-F899-2823-A798B9993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960" y="644676"/>
            <a:ext cx="2552539" cy="2600878"/>
          </a:xfrm>
          <a:prstGeom prst="rect">
            <a:avLst/>
          </a:prstGeom>
        </p:spPr>
      </p:pic>
      <p:pic>
        <p:nvPicPr>
          <p:cNvPr id="6" name="Immagine 5" descr="Immagine che contiene testo, schermata, bianco e nero, nero">
            <a:extLst>
              <a:ext uri="{FF2B5EF4-FFF2-40B4-BE49-F238E27FC236}">
                <a16:creationId xmlns:a16="http://schemas.microsoft.com/office/drawing/2014/main" id="{31B1078D-2A70-E7A3-A219-FDB8AE4BC3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479" y="891688"/>
            <a:ext cx="2552539" cy="2600878"/>
          </a:xfrm>
          <a:prstGeom prst="rect">
            <a:avLst/>
          </a:prstGeom>
        </p:spPr>
      </p:pic>
      <p:pic>
        <p:nvPicPr>
          <p:cNvPr id="4" name="Immagine 3" descr="Immagine che contiene bianco e nero, cratere, mappa, schermata&#10;&#10;Descrizione generata automaticamente">
            <a:extLst>
              <a:ext uri="{FF2B5EF4-FFF2-40B4-BE49-F238E27FC236}">
                <a16:creationId xmlns:a16="http://schemas.microsoft.com/office/drawing/2014/main" id="{8DD04C5E-248F-2770-5FC8-886184C8A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7684" y="1138700"/>
            <a:ext cx="2552539" cy="260087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264F327-BD5E-2153-2826-7510E16F3B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19"/>
          <a:stretch/>
        </p:blipFill>
        <p:spPr bwMode="auto">
          <a:xfrm>
            <a:off x="8847377" y="4935794"/>
            <a:ext cx="3056815" cy="192220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magine 10" descr="Immagine che contiene testo, arte, bianco e nero, monocromatico&#10;&#10;Descrizione generata automaticamente">
            <a:extLst>
              <a:ext uri="{FF2B5EF4-FFF2-40B4-BE49-F238E27FC236}">
                <a16:creationId xmlns:a16="http://schemas.microsoft.com/office/drawing/2014/main" id="{3A13C212-0834-1979-F887-6D2E33C0312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3" r="-4387" b="-901"/>
          <a:stretch/>
        </p:blipFill>
        <p:spPr>
          <a:xfrm>
            <a:off x="327501" y="2652964"/>
            <a:ext cx="2688501" cy="2629795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9A4051E-9F33-A087-003D-0C3CE08D5E8A}"/>
              </a:ext>
            </a:extLst>
          </p:cNvPr>
          <p:cNvSpPr txBox="1"/>
          <p:nvPr/>
        </p:nvSpPr>
        <p:spPr>
          <a:xfrm>
            <a:off x="3016002" y="3389934"/>
            <a:ext cx="3964627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900" dirty="0"/>
              <a:t>Le rispettive </a:t>
            </a:r>
            <a:r>
              <a:rPr lang="it-IT" sz="1900" b="1" dirty="0"/>
              <a:t>maschere binarie </a:t>
            </a:r>
            <a:r>
              <a:rPr lang="it-IT" sz="1900" dirty="0"/>
              <a:t>con le chiome già segmentate da utilizzare per isolare l’albero dallo sfondo.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AE13ED9-0E68-F76A-3D58-0FDC22EC03DC}"/>
              </a:ext>
            </a:extLst>
          </p:cNvPr>
          <p:cNvSpPr txBox="1"/>
          <p:nvPr/>
        </p:nvSpPr>
        <p:spPr>
          <a:xfrm>
            <a:off x="4473677" y="1789497"/>
            <a:ext cx="4126233" cy="96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900" dirty="0"/>
              <a:t>Due crop di </a:t>
            </a:r>
            <a:r>
              <a:rPr lang="it-IT" sz="1900" b="1" dirty="0"/>
              <a:t>immagini satellitari </a:t>
            </a:r>
            <a:r>
              <a:rPr lang="it-IT" sz="1900" dirty="0"/>
              <a:t>multispettrali (a 47 bande) su territorio Pugliese.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9106CD1-75A4-E2EC-39EA-1D5429D090A0}"/>
              </a:ext>
            </a:extLst>
          </p:cNvPr>
          <p:cNvSpPr txBox="1"/>
          <p:nvPr/>
        </p:nvSpPr>
        <p:spPr>
          <a:xfrm>
            <a:off x="3982065" y="5280645"/>
            <a:ext cx="4617845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900" dirty="0"/>
              <a:t>I rispettivi </a:t>
            </a:r>
            <a:r>
              <a:rPr lang="it-IT" sz="1900" b="1" dirty="0"/>
              <a:t>file Excel </a:t>
            </a:r>
            <a:r>
              <a:rPr lang="it-IT" sz="1900" dirty="0"/>
              <a:t>contenenti informazioni su latitudine, longitudine e specie arborea di alcune centinaia di ulivi.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814D645-5835-CA34-081F-80D1003071A8}"/>
              </a:ext>
            </a:extLst>
          </p:cNvPr>
          <p:cNvSpPr txBox="1"/>
          <p:nvPr/>
        </p:nvSpPr>
        <p:spPr>
          <a:xfrm>
            <a:off x="10185714" y="647244"/>
            <a:ext cx="8050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b="1" dirty="0"/>
              <a:t>BANDA 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179547-7C51-FC16-745D-6EBD112F3178}"/>
              </a:ext>
            </a:extLst>
          </p:cNvPr>
          <p:cNvSpPr txBox="1"/>
          <p:nvPr/>
        </p:nvSpPr>
        <p:spPr>
          <a:xfrm>
            <a:off x="9890357" y="882484"/>
            <a:ext cx="88678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b="1" dirty="0"/>
              <a:t>BANDA 23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2B06CA8-829F-9743-EB38-A2F863411E42}"/>
              </a:ext>
            </a:extLst>
          </p:cNvPr>
          <p:cNvSpPr txBox="1"/>
          <p:nvPr/>
        </p:nvSpPr>
        <p:spPr>
          <a:xfrm>
            <a:off x="9640562" y="1153298"/>
            <a:ext cx="88678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b="1" dirty="0"/>
              <a:t>BANDA 47</a:t>
            </a:r>
          </a:p>
        </p:txBody>
      </p:sp>
    </p:spTree>
    <p:extLst>
      <p:ext uri="{BB962C8B-B14F-4D97-AF65-F5344CB8AC3E}">
        <p14:creationId xmlns:p14="http://schemas.microsoft.com/office/powerpoint/2010/main" val="365542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6060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CREAZIONE DEL DATASET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11C5A1F-494B-5D50-6FF0-9A0FB418896C}"/>
              </a:ext>
            </a:extLst>
          </p:cNvPr>
          <p:cNvSpPr txBox="1"/>
          <p:nvPr/>
        </p:nvSpPr>
        <p:spPr>
          <a:xfrm>
            <a:off x="315533" y="1091850"/>
            <a:ext cx="963471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900" dirty="0"/>
              <a:t>Di seguito è illustrato il processo per l’estrazione dei dati e la creazione del Dataset</a:t>
            </a:r>
            <a:r>
              <a:rPr lang="it-IT" sz="1900" b="1" dirty="0"/>
              <a:t> </a:t>
            </a:r>
            <a:r>
              <a:rPr lang="it-IT" sz="1900" dirty="0"/>
              <a:t> per la classificazione.</a:t>
            </a:r>
            <a:endParaRPr lang="it-IT" sz="1900" b="1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D10B123-C755-FE80-6246-9060392E87ED}"/>
              </a:ext>
            </a:extLst>
          </p:cNvPr>
          <p:cNvSpPr txBox="1"/>
          <p:nvPr/>
        </p:nvSpPr>
        <p:spPr>
          <a:xfrm>
            <a:off x="315534" y="2396695"/>
            <a:ext cx="810046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1.	Coordinate geografiche </a:t>
            </a:r>
            <a:r>
              <a:rPr lang="it-IT" sz="2000" b="1" dirty="0">
                <a:sym typeface="Wingdings" panose="05000000000000000000" pitchFamily="2" charset="2"/>
              </a:rPr>
              <a:t> Coordinate intrinseche</a:t>
            </a:r>
          </a:p>
          <a:p>
            <a:r>
              <a:rPr lang="it-IT" sz="1900" b="1" dirty="0">
                <a:sym typeface="Wingdings" panose="05000000000000000000" pitchFamily="2" charset="2"/>
              </a:rPr>
              <a:t>	</a:t>
            </a:r>
            <a:r>
              <a:rPr lang="it-IT" sz="1900" dirty="0">
                <a:sym typeface="Wingdings" panose="05000000000000000000" pitchFamily="2" charset="2"/>
              </a:rPr>
              <a:t>Mapping di latitudine e longitudine in posizione intrinseca 	dei pixel nell’immagine (delle sole chiome nel file 	Excel utili 	alla classificazione). </a:t>
            </a:r>
          </a:p>
          <a:p>
            <a:endParaRPr lang="it-IT" sz="1900" b="1" dirty="0">
              <a:sym typeface="Wingdings" panose="05000000000000000000" pitchFamily="2" charset="2"/>
            </a:endParaRPr>
          </a:p>
          <a:p>
            <a:r>
              <a:rPr lang="it-IT" sz="1900" b="1" i="1" dirty="0">
                <a:sym typeface="Wingdings" panose="05000000000000000000" pitchFamily="2" charset="2"/>
              </a:rPr>
              <a:t>	</a:t>
            </a:r>
            <a:r>
              <a:rPr lang="it-IT" sz="1900" i="1" dirty="0">
                <a:sym typeface="Wingdings" panose="05000000000000000000" pitchFamily="2" charset="2"/>
              </a:rPr>
              <a:t>Comando Matlab: </a:t>
            </a:r>
            <a:r>
              <a:rPr lang="en-US" sz="1900" i="1" dirty="0">
                <a:sym typeface="Wingdings" panose="05000000000000000000" pitchFamily="2" charset="2"/>
              </a:rPr>
              <a:t>worldToIntrinsic</a:t>
            </a:r>
            <a:endParaRPr lang="it-IT" sz="1900" b="1" i="1" dirty="0">
              <a:sym typeface="Wingdings" panose="05000000000000000000" pitchFamily="2" charset="2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F48F8-1356-D5BE-BAC6-B1A5DAC03471}"/>
              </a:ext>
            </a:extLst>
          </p:cNvPr>
          <p:cNvSpPr txBox="1"/>
          <p:nvPr/>
        </p:nvSpPr>
        <p:spPr>
          <a:xfrm>
            <a:off x="315534" y="4702109"/>
            <a:ext cx="81004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2.	ID chioma univoco:</a:t>
            </a:r>
          </a:p>
          <a:p>
            <a:pPr lvl="2"/>
            <a:r>
              <a:rPr lang="it-IT" sz="1900" dirty="0">
                <a:sym typeface="Wingdings" panose="05000000000000000000" pitchFamily="2" charset="2"/>
              </a:rPr>
              <a:t>Assegnazione, per ognuna delle sopracitate chiome, di un ID per poterle identificare univocamente all’interno del Dataset.</a:t>
            </a:r>
          </a:p>
          <a:p>
            <a:pPr lvl="2"/>
            <a:endParaRPr lang="it-IT" sz="1900" dirty="0">
              <a:sym typeface="Wingdings" panose="05000000000000000000" pitchFamily="2" charset="2"/>
            </a:endParaRPr>
          </a:p>
          <a:p>
            <a:pPr lvl="2"/>
            <a:r>
              <a:rPr lang="it-IT" sz="1900" i="1" dirty="0">
                <a:sym typeface="Wingdings" panose="05000000000000000000" pitchFamily="2" charset="2"/>
              </a:rPr>
              <a:t>Comando Matlab: bwlabel</a:t>
            </a:r>
          </a:p>
        </p:txBody>
      </p:sp>
      <p:pic>
        <p:nvPicPr>
          <p:cNvPr id="5" name="Immagine 4" descr="Immagine che contiene schermata, arte, grafica, Elementi grafici">
            <a:extLst>
              <a:ext uri="{FF2B5EF4-FFF2-40B4-BE49-F238E27FC236}">
                <a16:creationId xmlns:a16="http://schemas.microsoft.com/office/drawing/2014/main" id="{D04BD21C-8D8E-CC8E-9E80-23BEFCCFC3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6" t="32625" r="15984" b="10732"/>
          <a:stretch/>
        </p:blipFill>
        <p:spPr>
          <a:xfrm>
            <a:off x="9055510" y="2941244"/>
            <a:ext cx="2820956" cy="2800014"/>
          </a:xfrm>
          <a:prstGeom prst="rect">
            <a:avLst/>
          </a:prstGeom>
          <a:effectLst>
            <a:glow>
              <a:schemeClr val="accent1"/>
            </a:glow>
            <a:softEdge rad="0"/>
          </a:effec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367107EB-72C1-F6D7-310A-D3F09B86EF67}"/>
              </a:ext>
            </a:extLst>
          </p:cNvPr>
          <p:cNvSpPr/>
          <p:nvPr/>
        </p:nvSpPr>
        <p:spPr>
          <a:xfrm>
            <a:off x="9055509" y="2941244"/>
            <a:ext cx="2820957" cy="28000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71AF2E4-D00E-F8F6-AFC0-A790E0A732D2}"/>
              </a:ext>
            </a:extLst>
          </p:cNvPr>
          <p:cNvCxnSpPr>
            <a:cxnSpLocks/>
          </p:cNvCxnSpPr>
          <p:nvPr/>
        </p:nvCxnSpPr>
        <p:spPr>
          <a:xfrm>
            <a:off x="2133600" y="2084440"/>
            <a:ext cx="4414274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518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6060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CREAZIONE DEL DATASET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D10B123-C755-FE80-6246-9060392E87ED}"/>
              </a:ext>
            </a:extLst>
          </p:cNvPr>
          <p:cNvSpPr txBox="1"/>
          <p:nvPr/>
        </p:nvSpPr>
        <p:spPr>
          <a:xfrm>
            <a:off x="335609" y="1282466"/>
            <a:ext cx="1131561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3.	Calcolo spettro medio:</a:t>
            </a:r>
          </a:p>
          <a:p>
            <a:pPr lvl="2"/>
            <a:r>
              <a:rPr lang="it-IT" sz="1900" dirty="0">
                <a:sym typeface="Wingdings" panose="05000000000000000000" pitchFamily="2" charset="2"/>
              </a:rPr>
              <a:t>Utilizzo dei valori medi della singola chioma (isolata dallo sfondo) per ogni banda, così da ottenere il suo spettro medio.</a:t>
            </a:r>
          </a:p>
          <a:p>
            <a:pPr lvl="2"/>
            <a:endParaRPr lang="it-IT" sz="1900" dirty="0">
              <a:sym typeface="Wingdings" panose="05000000000000000000" pitchFamily="2" charset="2"/>
            </a:endParaRPr>
          </a:p>
          <a:p>
            <a:pPr lvl="2"/>
            <a:r>
              <a:rPr lang="it-IT" sz="1900" dirty="0">
                <a:sym typeface="Wingdings" panose="05000000000000000000" pitchFamily="2" charset="2"/>
              </a:rPr>
              <a:t>Viene fatto eliminando gli outliers (valori che si allontanano dalla media più di due volte la deviazione standard).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E528A1-FC38-B6CA-FA9B-6E5206DB8357}"/>
              </a:ext>
            </a:extLst>
          </p:cNvPr>
          <p:cNvSpPr txBox="1"/>
          <p:nvPr/>
        </p:nvSpPr>
        <p:spPr>
          <a:xfrm>
            <a:off x="335610" y="3638067"/>
            <a:ext cx="1131561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ym typeface="Wingdings" panose="05000000000000000000" pitchFamily="2" charset="2"/>
              </a:rPr>
              <a:t>4.	Esportazione file Excel:</a:t>
            </a:r>
          </a:p>
          <a:p>
            <a:pPr lvl="1"/>
            <a:r>
              <a:rPr lang="it-IT" sz="1900" b="1" dirty="0">
                <a:sym typeface="Wingdings" panose="05000000000000000000" pitchFamily="2" charset="2"/>
              </a:rPr>
              <a:t>	</a:t>
            </a:r>
            <a:r>
              <a:rPr lang="it-IT" sz="1900" dirty="0">
                <a:sym typeface="Wingdings" panose="05000000000000000000" pitchFamily="2" charset="2"/>
              </a:rPr>
              <a:t>Creazione della tabella contenente i dati riguardanti id, coordinate, spettro medio e 	coltivazione per ogni singola chioma ed esportazione in file Excel.</a:t>
            </a:r>
          </a:p>
          <a:p>
            <a:pPr lvl="1"/>
            <a:endParaRPr lang="it-IT" sz="1900" dirty="0">
              <a:sym typeface="Wingdings" panose="05000000000000000000" pitchFamily="2" charset="2"/>
            </a:endParaRPr>
          </a:p>
          <a:p>
            <a:pPr lvl="1"/>
            <a:r>
              <a:rPr lang="it-IT" sz="1900" dirty="0">
                <a:sym typeface="Wingdings" panose="05000000000000000000" pitchFamily="2" charset="2"/>
              </a:rPr>
              <a:t>	</a:t>
            </a:r>
            <a:r>
              <a:rPr lang="it-IT" sz="1900" i="1" dirty="0">
                <a:sym typeface="Wingdings" panose="05000000000000000000" pitchFamily="2" charset="2"/>
              </a:rPr>
              <a:t>Comando Matlab: writetable</a:t>
            </a:r>
          </a:p>
          <a:p>
            <a:pPr lvl="1"/>
            <a:r>
              <a:rPr lang="it-IT" sz="1900" dirty="0">
                <a:sym typeface="Wingdings" panose="05000000000000000000" pitchFamily="2" charset="2"/>
              </a:rPr>
              <a:t>	</a:t>
            </a:r>
          </a:p>
        </p:txBody>
      </p:sp>
      <p:pic>
        <p:nvPicPr>
          <p:cNvPr id="8" name="Immagine 7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40B4D1C4-25CF-A002-7990-FC810F4403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73" b="56456"/>
          <a:stretch/>
        </p:blipFill>
        <p:spPr>
          <a:xfrm>
            <a:off x="2959413" y="5483088"/>
            <a:ext cx="6273173" cy="138299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A878F01-80DF-DEE7-BC68-421230F496A9}"/>
              </a:ext>
            </a:extLst>
          </p:cNvPr>
          <p:cNvSpPr txBox="1"/>
          <p:nvPr/>
        </p:nvSpPr>
        <p:spPr>
          <a:xfrm>
            <a:off x="6567948" y="598183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b="1" dirty="0">
                <a:solidFill>
                  <a:schemeClr val="bg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615718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7160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MODELLI DI CLASSIFICAZIONE</a:t>
            </a:r>
          </a:p>
        </p:txBody>
      </p:sp>
      <p:pic>
        <p:nvPicPr>
          <p:cNvPr id="5" name="Immagine 4" descr="Immagine che contiene testo, schermata, linea, diagramma">
            <a:extLst>
              <a:ext uri="{FF2B5EF4-FFF2-40B4-BE49-F238E27FC236}">
                <a16:creationId xmlns:a16="http://schemas.microsoft.com/office/drawing/2014/main" id="{615E796D-C479-354C-46CA-25FCCB5379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9" t="6135" r="3279" b="7752"/>
          <a:stretch/>
        </p:blipFill>
        <p:spPr>
          <a:xfrm>
            <a:off x="6695155" y="2186099"/>
            <a:ext cx="5198424" cy="370774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C90E4C9-A044-DC61-E0DA-B565F8419FD4}"/>
              </a:ext>
            </a:extLst>
          </p:cNvPr>
          <p:cNvSpPr txBox="1"/>
          <p:nvPr/>
        </p:nvSpPr>
        <p:spPr>
          <a:xfrm>
            <a:off x="544520" y="964153"/>
            <a:ext cx="1134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Di seguito sono descritti i modelli utilizzati per classificare le chiome con i dati ricavati nel precedente step:</a:t>
            </a:r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62E247-CE4D-BF0D-A7CC-528960B37E12}"/>
              </a:ext>
            </a:extLst>
          </p:cNvPr>
          <p:cNvSpPr txBox="1"/>
          <p:nvPr/>
        </p:nvSpPr>
        <p:spPr>
          <a:xfrm>
            <a:off x="315534" y="1799767"/>
            <a:ext cx="629812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b="1" dirty="0"/>
              <a:t>SVM (Support Vector Machine):</a:t>
            </a:r>
          </a:p>
          <a:p>
            <a:endParaRPr lang="it-IT" sz="1900" dirty="0"/>
          </a:p>
          <a:p>
            <a:r>
              <a:rPr lang="it-IT" dirty="0"/>
              <a:t>Algoritmo di apprendimento supervisionato che classifica i dati trovando l'iperpiano ottimale che separa le diverse classi con il massimo margine.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L’utilizzo del Kernel Trick può favorire la classificazione se i dati non sono linearmente separabili.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Noi abbiamo usato: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dirty="0"/>
              <a:t>Kernel lineare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dirty="0"/>
              <a:t>Kernel gaussiano</a:t>
            </a:r>
          </a:p>
          <a:p>
            <a:endParaRPr lang="it-IT" dirty="0"/>
          </a:p>
          <a:p>
            <a:endParaRPr lang="it-IT" dirty="0"/>
          </a:p>
          <a:p>
            <a:r>
              <a:rPr lang="it-IT" i="1" dirty="0"/>
              <a:t>Comando Matlab: fitcecoc</a:t>
            </a:r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ECD9B253-B8BD-ED27-D715-F3D3C74991BA}"/>
              </a:ext>
            </a:extLst>
          </p:cNvPr>
          <p:cNvCxnSpPr>
            <a:cxnSpLocks/>
          </p:cNvCxnSpPr>
          <p:nvPr/>
        </p:nvCxnSpPr>
        <p:spPr>
          <a:xfrm>
            <a:off x="2497803" y="1563330"/>
            <a:ext cx="6862507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7683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7160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MODELLI DI CLASSIFICAZIONE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711375C-6A4D-5ACE-E8BD-96C6E21D91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19"/>
          <a:stretch/>
        </p:blipFill>
        <p:spPr>
          <a:xfrm>
            <a:off x="6158064" y="2186099"/>
            <a:ext cx="5726066" cy="3707748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EBC5530-75A2-1CA5-D28D-A93B657B97B4}"/>
              </a:ext>
            </a:extLst>
          </p:cNvPr>
          <p:cNvSpPr txBox="1"/>
          <p:nvPr/>
        </p:nvSpPr>
        <p:spPr>
          <a:xfrm>
            <a:off x="307870" y="1654704"/>
            <a:ext cx="5332383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b="1" dirty="0"/>
              <a:t>RANDOM FOREST:</a:t>
            </a:r>
          </a:p>
          <a:p>
            <a:endParaRPr lang="it-IT" sz="1900" dirty="0"/>
          </a:p>
          <a:p>
            <a:r>
              <a:rPr lang="it-IT" sz="1900" dirty="0"/>
              <a:t>Il modello Random Forest funziona combinando molteplici alberi decisionali per migliorare la precisione predittiva e ridurre l'</a:t>
            </a:r>
            <a:r>
              <a:rPr lang="it-IT" sz="1900" dirty="0" err="1"/>
              <a:t>overfitting</a:t>
            </a:r>
            <a:r>
              <a:rPr lang="it-IT" sz="1900" dirty="0"/>
              <a:t>.</a:t>
            </a:r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900" dirty="0"/>
              <a:t>Ogni albero viene addestrato su un sottoinsieme casuale del dataset (Bootstrap Dataset) e le previsioni finali sono ottenute aggregando i risultati di tutti gli alberi.</a:t>
            </a:r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900" i="1" dirty="0"/>
              <a:t>Comando Matlab: </a:t>
            </a:r>
            <a:r>
              <a:rPr lang="it-IT" sz="1900" i="1" dirty="0" err="1"/>
              <a:t>fitcensemble</a:t>
            </a:r>
            <a:endParaRPr lang="it-IT" sz="1900" i="1" dirty="0"/>
          </a:p>
          <a:p>
            <a:endParaRPr lang="it-IT" sz="1900" dirty="0"/>
          </a:p>
        </p:txBody>
      </p:sp>
    </p:spTree>
    <p:extLst>
      <p:ext uri="{BB962C8B-B14F-4D97-AF65-F5344CB8AC3E}">
        <p14:creationId xmlns:p14="http://schemas.microsoft.com/office/powerpoint/2010/main" val="2820038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7160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MODELLI DI CLASSIFICAZIONE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EBC5530-75A2-1CA5-D28D-A93B657B97B4}"/>
              </a:ext>
            </a:extLst>
          </p:cNvPr>
          <p:cNvSpPr txBox="1"/>
          <p:nvPr/>
        </p:nvSpPr>
        <p:spPr>
          <a:xfrm>
            <a:off x="307870" y="1276547"/>
            <a:ext cx="662387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/>
              <a:t>LDA (Linear Discriminant Analysis):</a:t>
            </a:r>
          </a:p>
          <a:p>
            <a:endParaRPr lang="it-IT" dirty="0"/>
          </a:p>
          <a:p>
            <a:r>
              <a:rPr lang="it-IT" dirty="0"/>
              <a:t>Tecnica che sfrutta la proiezione dei dati in uno spazio a minore dimensionalità massimizzando la separazione tra le classi.</a:t>
            </a:r>
          </a:p>
          <a:p>
            <a:endParaRPr lang="it-IT" dirty="0"/>
          </a:p>
          <a:p>
            <a:r>
              <a:rPr lang="it-IT" dirty="0"/>
              <a:t>Calcola vettori discriminanti basati sulla combinazione lineare delle feature che massimizza la separazione tra le classi, mantenendo la varianza intra classe più bassa possibile.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Noi abbiamo usato: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Discriminant</a:t>
            </a:r>
            <a:r>
              <a:rPr lang="it-IT" dirty="0"/>
              <a:t> </a:t>
            </a:r>
            <a:r>
              <a:rPr lang="it-IT" dirty="0" err="1"/>
              <a:t>type</a:t>
            </a:r>
            <a:r>
              <a:rPr lang="it-IT" dirty="0"/>
              <a:t> linear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Discriminant</a:t>
            </a:r>
            <a:r>
              <a:rPr lang="it-IT" dirty="0"/>
              <a:t> </a:t>
            </a:r>
            <a:r>
              <a:rPr lang="it-IT" dirty="0" err="1"/>
              <a:t>type</a:t>
            </a:r>
            <a:r>
              <a:rPr lang="it-IT" dirty="0"/>
              <a:t> diaglinear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Discriminant</a:t>
            </a:r>
            <a:r>
              <a:rPr lang="it-IT" dirty="0"/>
              <a:t> </a:t>
            </a:r>
            <a:r>
              <a:rPr lang="it-IT" dirty="0" err="1"/>
              <a:t>type</a:t>
            </a:r>
            <a:r>
              <a:rPr lang="it-IT" dirty="0"/>
              <a:t> pseudolinear</a:t>
            </a:r>
          </a:p>
          <a:p>
            <a:endParaRPr lang="it-IT" dirty="0"/>
          </a:p>
          <a:p>
            <a:endParaRPr lang="it-IT" dirty="0"/>
          </a:p>
          <a:p>
            <a:r>
              <a:rPr lang="it-IT" i="1" dirty="0"/>
              <a:t>Comando Matlab: fitcdiscr</a:t>
            </a:r>
          </a:p>
        </p:txBody>
      </p:sp>
      <p:pic>
        <p:nvPicPr>
          <p:cNvPr id="6" name="Immagine 5" descr="Immagine che contiene diagramma, linea, schermata, Diagramma&#10;&#10;Descrizione generata automaticamente">
            <a:extLst>
              <a:ext uri="{FF2B5EF4-FFF2-40B4-BE49-F238E27FC236}">
                <a16:creationId xmlns:a16="http://schemas.microsoft.com/office/drawing/2014/main" id="{815FC9F0-5BC6-40D0-D2AA-A26F39330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299" y="2186099"/>
            <a:ext cx="4529831" cy="366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67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242027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RISULTATI</a:t>
            </a:r>
            <a:endParaRPr lang="it-IT" sz="3200" b="1" dirty="0"/>
          </a:p>
          <a:p>
            <a:endParaRPr lang="it-IT" sz="3200" b="1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111356F-EF54-5A4C-46FB-614503AEDEF4}"/>
              </a:ext>
            </a:extLst>
          </p:cNvPr>
          <p:cNvSpPr txBox="1"/>
          <p:nvPr/>
        </p:nvSpPr>
        <p:spPr>
          <a:xfrm>
            <a:off x="414681" y="995582"/>
            <a:ext cx="11696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Valutazione delle predizioni dei modelli precedentemente descritti con alcune metriche per la classificazione.</a:t>
            </a:r>
            <a:endParaRPr lang="it-IT" b="1" dirty="0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8A6EC62-1414-619F-8087-A474323E5121}"/>
              </a:ext>
            </a:extLst>
          </p:cNvPr>
          <p:cNvCxnSpPr>
            <a:cxnSpLocks/>
          </p:cNvCxnSpPr>
          <p:nvPr/>
        </p:nvCxnSpPr>
        <p:spPr>
          <a:xfrm>
            <a:off x="2497803" y="1465007"/>
            <a:ext cx="6862507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727EEBB-9E28-F0E3-09B9-F864325AA456}"/>
              </a:ext>
            </a:extLst>
          </p:cNvPr>
          <p:cNvSpPr txBox="1"/>
          <p:nvPr/>
        </p:nvSpPr>
        <p:spPr>
          <a:xfrm>
            <a:off x="354822" y="2134355"/>
            <a:ext cx="4083111" cy="3893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b="1" dirty="0"/>
              <a:t>SVM</a:t>
            </a:r>
          </a:p>
          <a:p>
            <a:endParaRPr lang="it-IT" sz="1900" b="1" dirty="0"/>
          </a:p>
          <a:p>
            <a:r>
              <a:rPr lang="it-IT" sz="1900" dirty="0"/>
              <a:t>Con il kernel lineare, il modello ha delle discrete performance, mentre con kernel gaussiano non siamo in grado di classificare correttamente nessuna tipologia d’ulivo all’infuori di una.</a:t>
            </a:r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900" dirty="0"/>
              <a:t>Questo accade poiché i dati sono tendenzialmente linearmente separabili.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3971DF9-71E7-1667-CA0B-A490AD882DCF}"/>
              </a:ext>
            </a:extLst>
          </p:cNvPr>
          <p:cNvSpPr txBox="1"/>
          <p:nvPr/>
        </p:nvSpPr>
        <p:spPr>
          <a:xfrm>
            <a:off x="4640784" y="2755733"/>
            <a:ext cx="2147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Kernel lineare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D3774C-C1C9-3FF4-2365-8DFC003B3335}"/>
              </a:ext>
            </a:extLst>
          </p:cNvPr>
          <p:cNvSpPr txBox="1"/>
          <p:nvPr/>
        </p:nvSpPr>
        <p:spPr>
          <a:xfrm>
            <a:off x="4640784" y="5297926"/>
            <a:ext cx="2147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Kernel gaussiano</a:t>
            </a:r>
          </a:p>
        </p:txBody>
      </p:sp>
      <p:pic>
        <p:nvPicPr>
          <p:cNvPr id="12" name="Immagine 11" descr="Immagine che contiene testo, schermata, diagramma, numero">
            <a:extLst>
              <a:ext uri="{FF2B5EF4-FFF2-40B4-BE49-F238E27FC236}">
                <a16:creationId xmlns:a16="http://schemas.microsoft.com/office/drawing/2014/main" id="{79AACA00-65FA-D944-A497-6486C95AFF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" t="4730" r="28955" b="1021"/>
          <a:stretch/>
        </p:blipFill>
        <p:spPr>
          <a:xfrm>
            <a:off x="6787980" y="4286690"/>
            <a:ext cx="3060220" cy="2361027"/>
          </a:xfrm>
          <a:prstGeom prst="rect">
            <a:avLst/>
          </a:prstGeom>
        </p:spPr>
      </p:pic>
      <p:pic>
        <p:nvPicPr>
          <p:cNvPr id="8" name="Immagine 7" descr="Immagine che contiene testo, schermata, diagramma, numero">
            <a:extLst>
              <a:ext uri="{FF2B5EF4-FFF2-40B4-BE49-F238E27FC236}">
                <a16:creationId xmlns:a16="http://schemas.microsoft.com/office/drawing/2014/main" id="{E7212E75-EB51-DC44-E20D-C95473AE49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7" r="28489" b="-992"/>
          <a:stretch/>
        </p:blipFill>
        <p:spPr>
          <a:xfrm>
            <a:off x="6787980" y="1744497"/>
            <a:ext cx="3060220" cy="2361027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C7C3286-9539-9AD5-BC95-10AA222D9B32}"/>
              </a:ext>
            </a:extLst>
          </p:cNvPr>
          <p:cNvSpPr txBox="1"/>
          <p:nvPr/>
        </p:nvSpPr>
        <p:spPr>
          <a:xfrm>
            <a:off x="9989818" y="2740344"/>
            <a:ext cx="2060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Accuracy: 68.18%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3942529-541E-8CE1-214D-3BE4C765AED0}"/>
              </a:ext>
            </a:extLst>
          </p:cNvPr>
          <p:cNvSpPr txBox="1"/>
          <p:nvPr/>
        </p:nvSpPr>
        <p:spPr>
          <a:xfrm>
            <a:off x="9989818" y="5267148"/>
            <a:ext cx="2060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Accuracy: 59.09%</a:t>
            </a:r>
          </a:p>
        </p:txBody>
      </p:sp>
    </p:spTree>
    <p:extLst>
      <p:ext uri="{BB962C8B-B14F-4D97-AF65-F5344CB8AC3E}">
        <p14:creationId xmlns:p14="http://schemas.microsoft.com/office/powerpoint/2010/main" val="1428493155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98AC74965BFCC4CA3315FFF692EBB32" ma:contentTypeVersion="16" ma:contentTypeDescription="Creare un nuovo documento." ma:contentTypeScope="" ma:versionID="41ae49585e6025ebb9f9760a3cf16269">
  <xsd:schema xmlns:xsd="http://www.w3.org/2001/XMLSchema" xmlns:xs="http://www.w3.org/2001/XMLSchema" xmlns:p="http://schemas.microsoft.com/office/2006/metadata/properties" xmlns:ns3="123cce8b-2130-4c77-9c27-8d723a159b71" xmlns:ns4="a3ce158b-ec14-46ff-a44b-3134233168ec" targetNamespace="http://schemas.microsoft.com/office/2006/metadata/properties" ma:root="true" ma:fieldsID="370ac75b98b7be2e13075da88b32ba9d" ns3:_="" ns4:_="">
    <xsd:import namespace="123cce8b-2130-4c77-9c27-8d723a159b71"/>
    <xsd:import namespace="a3ce158b-ec14-46ff-a44b-3134233168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DateTaken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3cce8b-2130-4c77-9c27-8d723a159b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ce158b-ec14-46ff-a44b-3134233168e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23cce8b-2130-4c77-9c27-8d723a159b7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D8B891-DFFC-4BB5-8E4D-77101616CC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23cce8b-2130-4c77-9c27-8d723a159b71"/>
    <ds:schemaRef ds:uri="a3ce158b-ec14-46ff-a44b-3134233168e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E13586-C6F3-4094-8F8E-FBB67724C6CA}">
  <ds:schemaRefs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terms/"/>
    <ds:schemaRef ds:uri="123cce8b-2130-4c77-9c27-8d723a159b71"/>
    <ds:schemaRef ds:uri="a3ce158b-ec14-46ff-a44b-3134233168ec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26166E3-55E1-4D8C-A6B7-2C9CF0F6888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785</Words>
  <Application>Microsoft Office PowerPoint</Application>
  <PresentationFormat>Widescreen</PresentationFormat>
  <Paragraphs>129</Paragraphs>
  <Slides>12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Aptos</vt:lpstr>
      <vt:lpstr>Arial</vt:lpstr>
      <vt:lpstr>Avenir Next LT Pro</vt:lpstr>
      <vt:lpstr>Sagona Book</vt:lpstr>
      <vt:lpstr>The Hand Extrablack</vt:lpstr>
      <vt:lpstr>Wingdings</vt:lpstr>
      <vt:lpstr>BlobVTI</vt:lpstr>
      <vt:lpstr>ANALISI SPETTRALE E CLASSIFICAZIONE DELLE SPECIE ARBOREE CON TECNICHE DI IMAGE PROCESSING E MACHINE LEARNING SU IMMAGINI SATELLITARI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SPETTRALE E CLASSIFICAZIONE DELLE SPECIE ARBOREE CON TECNICHE DI IMAGE PROCESSING E MACHINE LEARNING SU IMMAGINI SATELLITARI</dc:title>
  <dc:creator>MATTIACE ALESSIO</dc:creator>
  <cp:lastModifiedBy>MATTIACE ALESSIO</cp:lastModifiedBy>
  <cp:revision>46</cp:revision>
  <dcterms:created xsi:type="dcterms:W3CDTF">2024-05-22T12:52:42Z</dcterms:created>
  <dcterms:modified xsi:type="dcterms:W3CDTF">2024-05-27T17:22:09Z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0x010100B98AC74965BFCC4CA3315FFF692EBB32</vt:lpwstr>
  </property>
</Properties>
</file>

<file path=docProps/thumbnail.jpeg>
</file>